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9" r:id="rId2"/>
    <p:sldId id="273" r:id="rId3"/>
    <p:sldId id="275" r:id="rId4"/>
    <p:sldId id="276" r:id="rId5"/>
    <p:sldId id="285" r:id="rId6"/>
    <p:sldId id="280" r:id="rId7"/>
    <p:sldId id="292" r:id="rId8"/>
    <p:sldId id="282" r:id="rId9"/>
    <p:sldId id="283" r:id="rId10"/>
    <p:sldId id="288" r:id="rId11"/>
    <p:sldId id="28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137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  <p15:guide id="4" pos="483" userDrawn="1">
          <p15:clr>
            <a:srgbClr val="A4A3A4"/>
          </p15:clr>
        </p15:guide>
        <p15:guide id="5" pos="35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68F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>
        <p:guide orient="horz" pos="2137"/>
        <p:guide orient="horz" pos="867"/>
        <p:guide pos="483"/>
        <p:guide pos="35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8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3B074-C611-4F8E-BEE2-F94C30755F12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1F39D-1CCE-443F-9A42-5AE6D03A0E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4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0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7264-9DCE-49B6-80A8-7CC48ABA9FB1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8186-1DE3-4592-8879-26B7A9685634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165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6A908-919A-4729-91B1-66EBCE670E34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848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E:\Project\Design\Greenitkorea Logo\로고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87" y="241498"/>
            <a:ext cx="1411765" cy="4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 userDrawn="1"/>
        </p:nvCxnSpPr>
        <p:spPr>
          <a:xfrm>
            <a:off x="496348" y="844603"/>
            <a:ext cx="11199304" cy="0"/>
          </a:xfrm>
          <a:prstGeom prst="line">
            <a:avLst/>
          </a:prstGeom>
          <a:ln w="38100">
            <a:solidFill>
              <a:srgbClr val="8DC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924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8" t="162" r="4039"/>
          <a:stretch/>
        </p:blipFill>
        <p:spPr bwMode="auto">
          <a:xfrm>
            <a:off x="4436533" y="0"/>
            <a:ext cx="7755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 userDrawn="1"/>
        </p:nvSpPr>
        <p:spPr>
          <a:xfrm>
            <a:off x="2522630" y="2168538"/>
            <a:ext cx="6265770" cy="2520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3979074" y="2921171"/>
            <a:ext cx="423385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60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60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6" name="Picture 4" descr="E:\Project\Design\Greenitkorea Logo\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87" y="6091966"/>
            <a:ext cx="1411765" cy="4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2269068" y="2168538"/>
            <a:ext cx="253562" cy="2520922"/>
          </a:xfrm>
          <a:prstGeom prst="rect">
            <a:avLst/>
          </a:prstGeom>
          <a:solidFill>
            <a:srgbClr val="8DC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50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9619-F974-4A5F-8FED-B744882DBB03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21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5BEB5-8BF2-433C-BC34-A29E7B850FE6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20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659-4C82-453C-9098-2FA3B55FB70B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85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0B4FA-B4F3-4C3C-A607-B477954CF947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E5F8-D1A9-4D1B-BF12-731D245EA948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9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D1A85-C42E-4278-B584-FA32256EA928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0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0DB57-3613-4CA4-95F4-2F83CAC49AB9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92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346B1-874F-4752-85C0-E96E517BF801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0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A681D-22B5-4918-95F4-85D220954771}" type="datetime1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75DEB-BE6D-4FB8-BE51-F4586E217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35.png"/><Relationship Id="rId7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36.jpeg"/><Relationship Id="rId10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14.jp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9740786" y="6608189"/>
            <a:ext cx="2491406" cy="155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www.</a:t>
            </a:r>
            <a:r>
              <a:rPr lang="en-US" altLang="ko-KR" sz="800" b="1" dirty="0" smtClean="0">
                <a:solidFill>
                  <a:srgbClr val="649D17"/>
                </a:solidFill>
              </a:rPr>
              <a:t>greenitkr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</a:rPr>
              <a:t>.com</a:t>
            </a:r>
            <a:endParaRPr lang="ko-KR" altLang="en-US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16716" y="6784975"/>
            <a:ext cx="2384809" cy="82550"/>
          </a:xfrm>
          <a:prstGeom prst="rect">
            <a:avLst/>
          </a:prstGeom>
          <a:solidFill>
            <a:srgbClr val="A7D66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950" y="6309704"/>
            <a:ext cx="1260000" cy="4000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47223" y="3452027"/>
            <a:ext cx="240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Access Control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1193800" y="3950592"/>
            <a:ext cx="105592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32600" y="3913692"/>
            <a:ext cx="492040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74480" y="406162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품질관리팀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36646" y="752277"/>
            <a:ext cx="6624736" cy="1224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출입 통제 시스템 소개</a:t>
            </a:r>
            <a:endParaRPr lang="ko-KR" altLang="en-US" sz="4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4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496346" y="287864"/>
            <a:ext cx="5046405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3-3. </a:t>
            </a: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GIT </a:t>
            </a:r>
            <a:r>
              <a:rPr lang="ko-KR" altLang="en-US" sz="2000" b="1" spc="-150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제품 소개</a:t>
            </a:r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_</a:t>
            </a:r>
            <a:r>
              <a:rPr lang="ko-KR" altLang="en-US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지문 리더기 </a:t>
            </a:r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&amp; </a:t>
            </a:r>
            <a:r>
              <a:rPr lang="ko-KR" altLang="en-US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안면 인식기 </a:t>
            </a:r>
            <a:endParaRPr lang="en-US" altLang="ko-KR" sz="2000" b="1" spc="-15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3366" y="1138844"/>
            <a:ext cx="2331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 지문 리더기 </a:t>
            </a:r>
            <a:r>
              <a:rPr lang="en-US" altLang="ko-KR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안면 인식기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35688" y="3111608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지문리더기</a:t>
            </a:r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860871" y="570278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</a:t>
            </a:r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object 310"/>
          <p:cNvSpPr/>
          <p:nvPr/>
        </p:nvSpPr>
        <p:spPr>
          <a:xfrm rot="3391250">
            <a:off x="8064166" y="1931756"/>
            <a:ext cx="1143045" cy="950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/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118" y="4193601"/>
            <a:ext cx="1238250" cy="1289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160" y="4384535"/>
            <a:ext cx="1362482" cy="95015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095777" y="5702786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출입카드</a:t>
            </a:r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5" name="Picture 2" descr="안면인식[게티이미지뱅크 제공]">
            <a:extLst>
              <a:ext uri="{FF2B5EF4-FFF2-40B4-BE49-F238E27FC236}">
                <a16:creationId xmlns="" xmlns:a16="http://schemas.microsoft.com/office/drawing/2014/main" id="{A6F3E32C-815F-6BFC-816C-487F16AB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027" y="4193601"/>
            <a:ext cx="1158700" cy="12899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0627763" y="570278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안면</a:t>
            </a:r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143870" y="3111609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안면인식기</a:t>
            </a:r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꺾인 연결선 16"/>
          <p:cNvCxnSpPr>
            <a:stCxn id="29" idx="2"/>
            <a:endCxn id="35" idx="0"/>
          </p:cNvCxnSpPr>
          <p:nvPr/>
        </p:nvCxnSpPr>
        <p:spPr>
          <a:xfrm rot="16200000" flipH="1">
            <a:off x="10413409" y="3654632"/>
            <a:ext cx="804993" cy="272943"/>
          </a:xfrm>
          <a:prstGeom prst="bentConnector3">
            <a:avLst>
              <a:gd name="adj1" fmla="val 39767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29" idx="2"/>
            <a:endCxn id="84" idx="0"/>
          </p:cNvCxnSpPr>
          <p:nvPr/>
        </p:nvCxnSpPr>
        <p:spPr>
          <a:xfrm rot="5400000">
            <a:off x="8524925" y="2234791"/>
            <a:ext cx="1000692" cy="3308327"/>
          </a:xfrm>
          <a:prstGeom prst="bentConnector3">
            <a:avLst>
              <a:gd name="adj1" fmla="val 31889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39" idx="2"/>
            <a:endCxn id="31" idx="0"/>
          </p:cNvCxnSpPr>
          <p:nvPr/>
        </p:nvCxnSpPr>
        <p:spPr>
          <a:xfrm rot="5400000">
            <a:off x="7863481" y="3057528"/>
            <a:ext cx="995928" cy="1658087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4571994" y="1577132"/>
            <a:ext cx="933242" cy="1367561"/>
            <a:chOff x="1168935" y="1988381"/>
            <a:chExt cx="1174791" cy="1782341"/>
          </a:xfrm>
        </p:grpSpPr>
        <p:pic>
          <p:nvPicPr>
            <p:cNvPr id="67" name="그림 66">
              <a:extLst>
                <a:ext uri="{FF2B5EF4-FFF2-40B4-BE49-F238E27FC236}">
                  <a16:creationId xmlns="" xmlns:a16="http://schemas.microsoft.com/office/drawing/2014/main" id="{FC67A978-DB39-4D2E-BC29-BFC59E42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935" y="1988381"/>
              <a:ext cx="1174791" cy="1782341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1331236" y="2714792"/>
              <a:ext cx="755020" cy="441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ACU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385389" y="1785590"/>
            <a:ext cx="1065581" cy="1003898"/>
            <a:chOff x="489977" y="2174840"/>
            <a:chExt cx="2515972" cy="1948218"/>
          </a:xfrm>
        </p:grpSpPr>
        <p:sp>
          <p:nvSpPr>
            <p:cNvPr id="70" name="object 24"/>
            <p:cNvSpPr/>
            <p:nvPr/>
          </p:nvSpPr>
          <p:spPr>
            <a:xfrm>
              <a:off x="489977" y="3407439"/>
              <a:ext cx="2515972" cy="7156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object 25"/>
            <p:cNvSpPr/>
            <p:nvPr/>
          </p:nvSpPr>
          <p:spPr>
            <a:xfrm>
              <a:off x="705017" y="2174840"/>
              <a:ext cx="2085907" cy="12901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72" name="꺾인 연결선 128"/>
          <p:cNvCxnSpPr/>
          <p:nvPr/>
        </p:nvCxnSpPr>
        <p:spPr>
          <a:xfrm flipH="1" flipV="1">
            <a:off x="2551747" y="2311296"/>
            <a:ext cx="1944000" cy="0"/>
          </a:xfrm>
          <a:prstGeom prst="straightConnector1">
            <a:avLst/>
          </a:prstGeom>
          <a:ln w="25400">
            <a:solidFill>
              <a:srgbClr val="0070C0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128"/>
          <p:cNvCxnSpPr/>
          <p:nvPr/>
        </p:nvCxnSpPr>
        <p:spPr>
          <a:xfrm flipH="1">
            <a:off x="5568326" y="2334042"/>
            <a:ext cx="22383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47979" y="201138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TCP/IP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07809" y="2011385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846618" y="2387832"/>
            <a:ext cx="1694827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자리로 </a:t>
            </a:r>
            <a:r>
              <a:rPr lang="ko-KR" altLang="en-US" sz="9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카드값이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전송됨 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20036" y="2846896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출입통제관리 프로그램</a:t>
            </a:r>
            <a:r>
              <a:rPr lang="en-US" altLang="ko-KR" sz="11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1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161032" y="4389300"/>
            <a:ext cx="42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9601" y="1906094"/>
            <a:ext cx="535354" cy="1115320"/>
          </a:xfrm>
          <a:prstGeom prst="rect">
            <a:avLst/>
          </a:prstGeom>
        </p:spPr>
      </p:pic>
      <p:grpSp>
        <p:nvGrpSpPr>
          <p:cNvPr id="101" name="그룹 100"/>
          <p:cNvGrpSpPr/>
          <p:nvPr/>
        </p:nvGrpSpPr>
        <p:grpSpPr>
          <a:xfrm>
            <a:off x="9328905" y="1872888"/>
            <a:ext cx="700206" cy="1049084"/>
            <a:chOff x="2080260" y="3431916"/>
            <a:chExt cx="3056181" cy="5840607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80260" y="3431916"/>
              <a:ext cx="3056181" cy="5840607"/>
            </a:xfrm>
            <a:prstGeom prst="rect">
              <a:avLst/>
            </a:prstGeom>
          </p:spPr>
        </p:pic>
        <p:sp>
          <p:nvSpPr>
            <p:cNvPr id="103" name="자유형 102"/>
            <p:cNvSpPr/>
            <p:nvPr/>
          </p:nvSpPr>
          <p:spPr>
            <a:xfrm>
              <a:off x="3589020" y="3794760"/>
              <a:ext cx="784860" cy="342900"/>
            </a:xfrm>
            <a:custGeom>
              <a:avLst/>
              <a:gdLst>
                <a:gd name="connsiteX0" fmla="*/ 0 w 784860"/>
                <a:gd name="connsiteY0" fmla="*/ 0 h 342900"/>
                <a:gd name="connsiteX1" fmla="*/ 784860 w 784860"/>
                <a:gd name="connsiteY1" fmla="*/ 129540 h 342900"/>
                <a:gd name="connsiteX2" fmla="*/ 777240 w 784860"/>
                <a:gd name="connsiteY2" fmla="*/ 342900 h 342900"/>
                <a:gd name="connsiteX3" fmla="*/ 0 w 784860"/>
                <a:gd name="connsiteY3" fmla="*/ 251460 h 342900"/>
                <a:gd name="connsiteX4" fmla="*/ 0 w 784860"/>
                <a:gd name="connsiteY4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860" h="342900">
                  <a:moveTo>
                    <a:pt x="0" y="0"/>
                  </a:moveTo>
                  <a:lnTo>
                    <a:pt x="784860" y="129540"/>
                  </a:lnTo>
                  <a:lnTo>
                    <a:pt x="777240" y="342900"/>
                  </a:lnTo>
                  <a:lnTo>
                    <a:pt x="0" y="251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0" name="직선 연결선 109"/>
          <p:cNvCxnSpPr>
            <a:stCxn id="39" idx="2"/>
            <a:endCxn id="12" idx="0"/>
          </p:cNvCxnSpPr>
          <p:nvPr/>
        </p:nvCxnSpPr>
        <p:spPr>
          <a:xfrm flipH="1">
            <a:off x="9187243" y="3388607"/>
            <a:ext cx="3245" cy="8049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48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0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116" y="1138844"/>
            <a:ext cx="1197768" cy="84777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705" y="2500596"/>
            <a:ext cx="1505986" cy="39653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584743">
            <a:off x="4054537" y="5359361"/>
            <a:ext cx="985991" cy="74727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356" y="5321680"/>
            <a:ext cx="582555" cy="82263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93960">
            <a:off x="7173707" y="5510474"/>
            <a:ext cx="902590" cy="469493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6621265" y="2621658"/>
            <a:ext cx="1678172" cy="180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HUB&gt;</a:t>
            </a:r>
            <a:endParaRPr lang="en-US" altLang="ko-KR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5686018" y="4394831"/>
            <a:ext cx="409984" cy="81880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4756254" y="4394832"/>
            <a:ext cx="1339746" cy="79435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6096000" y="4394831"/>
            <a:ext cx="475765" cy="81880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238819" y="4394831"/>
            <a:ext cx="1066220" cy="86221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6675424" y="3820782"/>
            <a:ext cx="1678172" cy="180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통합컨트롤러</a:t>
            </a:r>
            <a:r>
              <a:rPr lang="en-US" altLang="ko-KR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6106910" y="2006078"/>
            <a:ext cx="0" cy="54000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06910" y="2887445"/>
            <a:ext cx="0" cy="54000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4613436" y="2777655"/>
            <a:ext cx="0" cy="238681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>
            <a:off x="4613437" y="2777655"/>
            <a:ext cx="65724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333899" y="2116595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IP Network</a:t>
            </a:r>
            <a:endParaRPr lang="ko-KR" altLang="en-US" sz="1000" dirty="0"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328346" y="2992825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IP Network</a:t>
            </a:r>
            <a:endParaRPr lang="ko-KR" altLang="en-US" sz="1000" dirty="0"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754035" y="3838022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IP Network</a:t>
            </a:r>
            <a:endParaRPr lang="ko-KR" altLang="en-US" sz="1000" dirty="0"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961555" y="6276809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지문리더기</a:t>
            </a:r>
            <a:r>
              <a:rPr lang="en-US" altLang="ko-KR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112888" y="6276810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&lt;RF</a:t>
            </a:r>
            <a:r>
              <a:rPr lang="ko-KR" altLang="en-US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리더기</a:t>
            </a:r>
            <a:r>
              <a:rPr lang="en-US" altLang="ko-KR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187012" y="6276809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&lt;EXIT </a:t>
            </a:r>
            <a:r>
              <a:rPr lang="ko-KR" altLang="en-US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버튼</a:t>
            </a:r>
            <a:r>
              <a:rPr lang="en-US" altLang="ko-KR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221629" y="6276809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2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잠금장치</a:t>
            </a:r>
            <a:r>
              <a:rPr lang="en-US" altLang="ko-KR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96348" y="287864"/>
            <a:ext cx="3078056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출입통제시스템</a:t>
            </a:r>
            <a:endParaRPr lang="en-US" altLang="ko-KR" sz="2000" b="1" spc="-150" dirty="0" smtClean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93366" y="113884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 시스템 기본 구성도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066" y="5275538"/>
            <a:ext cx="299626" cy="939366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27" y="3193260"/>
            <a:ext cx="1535746" cy="153574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6621265" y="1697660"/>
            <a:ext cx="2044940" cy="215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출입통제 관제 서버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03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496348" y="287864"/>
            <a:ext cx="3078056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</a:t>
            </a:r>
            <a:endParaRPr lang="en-US" altLang="ko-KR" sz="2000" b="1" spc="-150" dirty="0" smtClean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96066" y="2876235"/>
            <a:ext cx="7504878" cy="3059983"/>
            <a:chOff x="2033585" y="2826808"/>
            <a:chExt cx="7504878" cy="3059983"/>
          </a:xfrm>
        </p:grpSpPr>
        <p:sp>
          <p:nvSpPr>
            <p:cNvPr id="4" name="object 310"/>
            <p:cNvSpPr/>
            <p:nvPr/>
          </p:nvSpPr>
          <p:spPr>
            <a:xfrm rot="3391250">
              <a:off x="5189587" y="3657925"/>
              <a:ext cx="1143045" cy="950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97499" y="4900037"/>
              <a:ext cx="1609178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&lt;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지문리더기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&gt;</a:t>
              </a:r>
              <a:endParaRPr lang="en-US" altLang="ko-KR" sz="12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93960">
              <a:off x="8478064" y="2826808"/>
              <a:ext cx="1030693" cy="5361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3323" y="4591124"/>
              <a:ext cx="299626" cy="939366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>
            <a:xfrm flipV="1">
              <a:off x="6461721" y="3330424"/>
              <a:ext cx="1909463" cy="80254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 flipV="1">
              <a:off x="6459294" y="4132970"/>
              <a:ext cx="1872134" cy="92783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2033585" y="3797468"/>
              <a:ext cx="2116481" cy="6343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  <a:latin typeface="+mn-ea"/>
                </a:rPr>
                <a:t>아답터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  <a:latin typeface="+mn-ea"/>
                </a:rPr>
                <a:t>DC12, 3A </a:t>
              </a:r>
              <a:endParaRPr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4936" y="4528753"/>
              <a:ext cx="1663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DC 12, 3A : 5M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이내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DC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12,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5A : 10M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이내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3862412" y="4132970"/>
              <a:ext cx="13681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515426" y="5609792"/>
              <a:ext cx="10230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&lt;EXIT </a:t>
              </a:r>
              <a:r>
                <a:rPr lang="ko-KR" altLang="en-US" sz="1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버튼</a:t>
              </a:r>
              <a:r>
                <a:rPr lang="en-US" altLang="ko-KR" sz="1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&gt;</a:t>
              </a:r>
              <a:endPara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507407" y="3624362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&lt;</a:t>
              </a:r>
              <a:r>
                <a:rPr lang="ko-KR" altLang="en-US" sz="12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잠금장치</a:t>
              </a:r>
              <a:r>
                <a:rPr lang="en-US" altLang="ko-KR" sz="1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&gt;</a:t>
              </a:r>
              <a:endParaRPr lang="ko-KR" altLang="en-US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6763" y="1376363"/>
            <a:ext cx="3847528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-.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소규모 사이트 적합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-.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출입문과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1:1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설치가 되므로 설치가 간편함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-. </a:t>
            </a:r>
            <a:r>
              <a:rPr lang="ko-KR" altLang="en-US" sz="12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지문리더기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사용자관리 및 출입통제 관리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-. </a:t>
            </a:r>
            <a:r>
              <a:rPr lang="ko-KR" altLang="en-US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지문리더기가 외부에 노출된 형태이므로 보안에 취약함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3366" y="1138844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 시스템 </a:t>
            </a:r>
            <a:r>
              <a:rPr lang="ko-KR" altLang="en-US" sz="1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단독형</a:t>
            </a:r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 </a:t>
            </a:r>
            <a:r>
              <a:rPr lang="en-US" altLang="ko-KR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리더기 인증</a:t>
            </a:r>
            <a:r>
              <a: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16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496348" y="287864"/>
            <a:ext cx="3078056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1-3. </a:t>
            </a:r>
            <a:r>
              <a:rPr lang="ko-KR" altLang="en-US" sz="2000" b="1" spc="-150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시스템 구성</a:t>
            </a:r>
            <a:endParaRPr lang="en-US" altLang="ko-KR" sz="2000" b="1" spc="-15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554659" y="2915218"/>
            <a:ext cx="933242" cy="1367561"/>
            <a:chOff x="1168935" y="1988381"/>
            <a:chExt cx="1174791" cy="1782341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FC67A978-DB39-4D2E-BC29-BFC59E42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935" y="1988381"/>
              <a:ext cx="1174791" cy="178234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352320" y="2705051"/>
              <a:ext cx="755020" cy="441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ACU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58767" y="3126982"/>
            <a:ext cx="1065581" cy="1003898"/>
            <a:chOff x="489977" y="2174840"/>
            <a:chExt cx="2515972" cy="1948218"/>
          </a:xfrm>
        </p:grpSpPr>
        <p:sp>
          <p:nvSpPr>
            <p:cNvPr id="7" name="object 24"/>
            <p:cNvSpPr/>
            <p:nvPr/>
          </p:nvSpPr>
          <p:spPr>
            <a:xfrm>
              <a:off x="489977" y="3407439"/>
              <a:ext cx="2515972" cy="7156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object 25"/>
            <p:cNvSpPr/>
            <p:nvPr/>
          </p:nvSpPr>
          <p:spPr>
            <a:xfrm>
              <a:off x="705017" y="2174840"/>
              <a:ext cx="2085907" cy="12901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286" y="3251494"/>
            <a:ext cx="1585862" cy="695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꺾인 연결선 128"/>
          <p:cNvCxnSpPr/>
          <p:nvPr/>
        </p:nvCxnSpPr>
        <p:spPr>
          <a:xfrm flipH="1" flipV="1">
            <a:off x="2825125" y="3652688"/>
            <a:ext cx="823048" cy="0"/>
          </a:xfrm>
          <a:prstGeom prst="straightConnector1">
            <a:avLst/>
          </a:prstGeom>
          <a:ln w="25400">
            <a:solidFill>
              <a:srgbClr val="0070C0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28"/>
          <p:cNvCxnSpPr/>
          <p:nvPr/>
        </p:nvCxnSpPr>
        <p:spPr>
          <a:xfrm flipH="1" flipV="1">
            <a:off x="5521191" y="3652688"/>
            <a:ext cx="823048" cy="0"/>
          </a:xfrm>
          <a:prstGeom prst="straightConnector1">
            <a:avLst/>
          </a:prstGeom>
          <a:ln w="25400">
            <a:solidFill>
              <a:srgbClr val="0070C0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28"/>
          <p:cNvCxnSpPr/>
          <p:nvPr/>
        </p:nvCxnSpPr>
        <p:spPr>
          <a:xfrm flipH="1" flipV="1">
            <a:off x="7717637" y="3652688"/>
            <a:ext cx="1080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27473" y="4163832"/>
            <a:ext cx="1810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출입통제관리 프로그램</a:t>
            </a:r>
            <a:r>
              <a:rPr lang="en-US" altLang="ko-KR" sz="12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1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48321" y="4003797"/>
            <a:ext cx="160917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HUB&gt;</a:t>
            </a:r>
            <a:endParaRPr lang="en-US" altLang="ko-KR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008370" y="3902222"/>
            <a:ext cx="160917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지문리더기</a:t>
            </a:r>
            <a:r>
              <a:rPr lang="en-US" altLang="ko-KR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023456" y="4394636"/>
            <a:ext cx="378349" cy="51499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6674198" y="4382498"/>
            <a:ext cx="360000" cy="52713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93960">
            <a:off x="7022656" y="5122877"/>
            <a:ext cx="1030693" cy="53612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630" y="4921258"/>
            <a:ext cx="299626" cy="9393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29589" y="335277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TCP/IP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61948" y="335277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TCP/IP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0304" y="5532395"/>
            <a:ext cx="668922" cy="1135141"/>
          </a:xfrm>
          <a:prstGeom prst="rect">
            <a:avLst/>
          </a:prstGeom>
        </p:spPr>
      </p:pic>
      <p:cxnSp>
        <p:nvCxnSpPr>
          <p:cNvPr id="23" name="꺾인 연결선 128"/>
          <p:cNvCxnSpPr/>
          <p:nvPr/>
        </p:nvCxnSpPr>
        <p:spPr>
          <a:xfrm flipH="1" flipV="1">
            <a:off x="8342188" y="4861450"/>
            <a:ext cx="468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128"/>
          <p:cNvCxnSpPr/>
          <p:nvPr/>
        </p:nvCxnSpPr>
        <p:spPr>
          <a:xfrm flipH="1" flipV="1">
            <a:off x="8338037" y="5911004"/>
            <a:ext cx="468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128"/>
          <p:cNvCxnSpPr/>
          <p:nvPr/>
        </p:nvCxnSpPr>
        <p:spPr>
          <a:xfrm flipV="1">
            <a:off x="8338037" y="3652688"/>
            <a:ext cx="0" cy="2268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008370" y="5129402"/>
            <a:ext cx="160917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더미리더기</a:t>
            </a:r>
            <a:r>
              <a:rPr lang="en-US" altLang="ko-KR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008370" y="6356582"/>
            <a:ext cx="160917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안면리더기</a:t>
            </a:r>
            <a:r>
              <a:rPr lang="en-US" altLang="ko-KR" sz="12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 sz="12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꺾인 연결선 128"/>
          <p:cNvCxnSpPr/>
          <p:nvPr/>
        </p:nvCxnSpPr>
        <p:spPr>
          <a:xfrm flipV="1">
            <a:off x="5737810" y="3647929"/>
            <a:ext cx="0" cy="2592000"/>
          </a:xfrm>
          <a:prstGeom prst="straightConnector1">
            <a:avLst/>
          </a:prstGeom>
          <a:ln w="25400">
            <a:solidFill>
              <a:srgbClr val="0070C0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128"/>
          <p:cNvCxnSpPr/>
          <p:nvPr/>
        </p:nvCxnSpPr>
        <p:spPr>
          <a:xfrm flipH="1" flipV="1">
            <a:off x="5728383" y="6249158"/>
            <a:ext cx="2808000" cy="0"/>
          </a:xfrm>
          <a:prstGeom prst="straightConnector1">
            <a:avLst/>
          </a:prstGeom>
          <a:ln w="25400">
            <a:solidFill>
              <a:srgbClr val="0070C0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128"/>
          <p:cNvCxnSpPr/>
          <p:nvPr/>
        </p:nvCxnSpPr>
        <p:spPr>
          <a:xfrm flipV="1">
            <a:off x="8534840" y="3772188"/>
            <a:ext cx="0" cy="2484000"/>
          </a:xfrm>
          <a:prstGeom prst="straightConnector1">
            <a:avLst/>
          </a:prstGeom>
          <a:ln w="25400">
            <a:solidFill>
              <a:srgbClr val="0070C0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128"/>
          <p:cNvCxnSpPr/>
          <p:nvPr/>
        </p:nvCxnSpPr>
        <p:spPr>
          <a:xfrm flipH="1" flipV="1">
            <a:off x="8525413" y="3782986"/>
            <a:ext cx="288000" cy="0"/>
          </a:xfrm>
          <a:prstGeom prst="straightConnector1">
            <a:avLst/>
          </a:prstGeom>
          <a:ln w="25400">
            <a:solidFill>
              <a:srgbClr val="0070C0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128"/>
          <p:cNvCxnSpPr/>
          <p:nvPr/>
        </p:nvCxnSpPr>
        <p:spPr>
          <a:xfrm flipH="1" flipV="1">
            <a:off x="8525413" y="6009210"/>
            <a:ext cx="288000" cy="0"/>
          </a:xfrm>
          <a:prstGeom prst="straightConnector1">
            <a:avLst/>
          </a:prstGeom>
          <a:ln w="25400">
            <a:solidFill>
              <a:srgbClr val="0070C0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48486" y="600996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TCP/IP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24378" y="335277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object 310"/>
          <p:cNvSpPr/>
          <p:nvPr/>
        </p:nvSpPr>
        <p:spPr>
          <a:xfrm rot="3391250">
            <a:off x="9035301" y="3210246"/>
            <a:ext cx="1143045" cy="9507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 anchor="ctr"/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3875" y="4388034"/>
            <a:ext cx="695549" cy="99517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66763" y="1391992"/>
            <a:ext cx="9482238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-.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단독형이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리더기로 출입통제를 제어한다고 하면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통합형은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ACU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출입통제를 제어한다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권한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출입문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 권한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스케쥴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 모든 제어권한을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ACU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관리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-.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출입통제관리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(VIACS)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다운되더라도 출입에 영향 없음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신규등록 및 모니터링이 불가함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3366" y="1138844"/>
            <a:ext cx="3770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 시스템 </a:t>
            </a:r>
            <a:r>
              <a:rPr lang="en-US" altLang="ko-KR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ACU</a:t>
            </a:r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통합 </a:t>
            </a:r>
            <a:r>
              <a:rPr lang="ko-KR" altLang="en-US" sz="1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관리형</a:t>
            </a:r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 </a:t>
            </a:r>
            <a:r>
              <a:rPr lang="en-US" altLang="ko-KR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멀티 </a:t>
            </a:r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</a:t>
            </a:r>
            <a:r>
              <a:rPr lang="en-US" altLang="ko-KR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80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496348" y="287864"/>
            <a:ext cx="4047372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1-4. </a:t>
            </a:r>
            <a:r>
              <a:rPr lang="ko-KR" altLang="en-US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시스템 비교</a:t>
            </a:r>
            <a:endParaRPr lang="en-US" altLang="ko-KR" sz="2000" b="1" spc="-15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="" xmlns:a16="http://schemas.microsoft.com/office/drawing/2014/main" id="{D648E936-67FF-5031-48F0-449B0B1F1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11059"/>
              </p:ext>
            </p:extLst>
          </p:nvPr>
        </p:nvGraphicFramePr>
        <p:xfrm>
          <a:off x="597405" y="1250277"/>
          <a:ext cx="11091831" cy="51693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0587">
                  <a:extLst>
                    <a:ext uri="{9D8B030D-6E8A-4147-A177-3AD203B41FA5}">
                      <a16:colId xmlns="" xmlns:a16="http://schemas.microsoft.com/office/drawing/2014/main" val="628009494"/>
                    </a:ext>
                  </a:extLst>
                </a:gridCol>
                <a:gridCol w="4675889">
                  <a:extLst>
                    <a:ext uri="{9D8B030D-6E8A-4147-A177-3AD203B41FA5}">
                      <a16:colId xmlns="" xmlns:a16="http://schemas.microsoft.com/office/drawing/2014/main" val="3511422831"/>
                    </a:ext>
                  </a:extLst>
                </a:gridCol>
                <a:gridCol w="4835355">
                  <a:extLst>
                    <a:ext uri="{9D8B030D-6E8A-4147-A177-3AD203B41FA5}">
                      <a16:colId xmlns="" xmlns:a16="http://schemas.microsoft.com/office/drawing/2014/main" val="3543937794"/>
                    </a:ext>
                  </a:extLst>
                </a:gridCol>
              </a:tblGrid>
              <a:tr h="454035">
                <a:tc>
                  <a:txBody>
                    <a:bodyPr/>
                    <a:lstStyle/>
                    <a:p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단독형</a:t>
                      </a:r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(Standalone) </a:t>
                      </a:r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기반</a:t>
                      </a:r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컨트롤러</a:t>
                      </a:r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(ACU) </a:t>
                      </a:r>
                      <a:r>
                        <a:rPr lang="ko-KR" altLang="en-US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기반 시스템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2983455"/>
                  </a:ext>
                </a:extLst>
              </a:tr>
              <a:tr h="628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설치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출입문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설치가 되므로 설치의 편리성 있음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출입문 리더기 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Lock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장치 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퇴실버튼 이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ACU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있는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EPS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연결되어야하므로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설치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복잡성이 있음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96310804"/>
                  </a:ext>
                </a:extLst>
              </a:tr>
              <a:tr h="628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리더부와 메인 제어부가 외부에 노출된 형태이므로 보안에 매우 취약함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리더부는 외부에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노출되나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제어부는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EPS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실에 </a:t>
                      </a:r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함체로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설치되므로 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보안이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매우 높음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84607673"/>
                  </a:ext>
                </a:extLst>
              </a:tr>
              <a:tr h="726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일반적으로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개의 도어제어용으로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 규모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시설에 설치는 어려우며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소규모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사업장 설치에 적합함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2/4/8/16/32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개의 도어제어가 가능한 제품들을 다양하게 지원하므로 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 모든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규모의 사업장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설치에 적합함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87181128"/>
                  </a:ext>
                </a:extLst>
              </a:tr>
              <a:tr h="1377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 및 생체인증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지문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얼굴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홍채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통한 단순 출입문 제어 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모니터링 기능만 제공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 요구에 맞는 다양한 단말기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 단말기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생체인식 단말기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ACU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연결하여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 가능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출입통제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관제 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Software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다양한 기능 활용 가능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출입권한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타임스케줄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원격제어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실시간 모니터링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1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Anti_pass</a:t>
                      </a: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back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2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 인증 출입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화재연동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26259244"/>
                  </a:ext>
                </a:extLst>
              </a:tr>
              <a:tr h="628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비용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컨트롤러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(ACU)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기반 대비 상대적으로 저비용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Standalone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기반 대비 상대적으로 고비용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31419518"/>
                  </a:ext>
                </a:extLst>
              </a:tr>
              <a:tr h="726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 적용분야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소규모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사업장에서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근태용으로 주로 사용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출입통제 시스템으로 </a:t>
                      </a:r>
                      <a:r>
                        <a:rPr lang="ko-KR" altLang="en-US" sz="11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일부사용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규모의 사업장에서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출입통제 시스템으로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채택하여 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2932441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7405" y="973278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 </a:t>
            </a:r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별 장단점 비교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98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496347" y="287864"/>
            <a:ext cx="4010319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b="1" spc="-15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출입통제시스템 동작 시나리오</a:t>
            </a:r>
            <a:endParaRPr lang="en-US" altLang="ko-KR" sz="2000" b="1" spc="-150" dirty="0" smtClean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2046" y="4439222"/>
            <a:ext cx="432522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리더기에서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보내준 카드정보와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ACU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등록된 카드정보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일치여부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일치여부에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따라 출입승인 결정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40380" y="1351801"/>
            <a:ext cx="9715309" cy="2213424"/>
            <a:chOff x="1033636" y="1484538"/>
            <a:chExt cx="9715309" cy="2213424"/>
          </a:xfrm>
        </p:grpSpPr>
        <p:pic>
          <p:nvPicPr>
            <p:cNvPr id="36" name="그림 35">
              <a:extLst>
                <a:ext uri="{FF2B5EF4-FFF2-40B4-BE49-F238E27FC236}">
                  <a16:creationId xmlns="" xmlns:a16="http://schemas.microsoft.com/office/drawing/2014/main" id="{FC67A978-DB39-4D2E-BC29-BFC59E42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632" y="2287648"/>
              <a:ext cx="933242" cy="136756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667541" y="2873644"/>
              <a:ext cx="599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ACU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1" name="object 310"/>
            <p:cNvSpPr/>
            <p:nvPr/>
          </p:nvSpPr>
          <p:spPr>
            <a:xfrm rot="3391250">
              <a:off x="9356357" y="2314947"/>
              <a:ext cx="1143045" cy="9507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1344094" y="2365301"/>
              <a:ext cx="1065581" cy="1003898"/>
              <a:chOff x="353820" y="2174840"/>
              <a:chExt cx="2515972" cy="1948218"/>
            </a:xfrm>
          </p:grpSpPr>
          <p:sp>
            <p:nvSpPr>
              <p:cNvPr id="62" name="object 24"/>
              <p:cNvSpPr/>
              <p:nvPr/>
            </p:nvSpPr>
            <p:spPr>
              <a:xfrm>
                <a:off x="353820" y="3407438"/>
                <a:ext cx="2515972" cy="7156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 anchor="ctr"/>
              <a:lstStyle>
                <a:defPPr>
                  <a:defRPr lang="ko-KR"/>
                </a:defPPr>
                <a:lvl1pPr marL="0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97845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95690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93535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91380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89225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87070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84916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82761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object 25"/>
              <p:cNvSpPr/>
              <p:nvPr/>
            </p:nvSpPr>
            <p:spPr>
              <a:xfrm>
                <a:off x="568860" y="2174840"/>
                <a:ext cx="2085907" cy="1290193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 anchor="ctr"/>
              <a:lstStyle>
                <a:defPPr>
                  <a:defRPr lang="ko-KR"/>
                </a:defPPr>
                <a:lvl1pPr marL="0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97845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95690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93535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91380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89225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87070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84916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82761" algn="l" defTabSz="995690" rtl="0" eaLnBrk="1" latinLnBrk="1" hangingPunct="1"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033636" y="3433174"/>
              <a:ext cx="17459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r>
                <a:rPr lang="ko-KR" altLang="en-US" sz="11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출입통제 관리 프로그램</a:t>
              </a:r>
              <a:r>
                <a:rPr lang="en-US" altLang="ko-KR" sz="11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9139767" y="3436352"/>
              <a:ext cx="1609178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지문리더기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</a:t>
              </a:r>
              <a:endParaRPr lang="en-US" altLang="ko-KR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77" name="직선 화살표 연결선 76"/>
            <p:cNvCxnSpPr/>
            <p:nvPr/>
          </p:nvCxnSpPr>
          <p:spPr>
            <a:xfrm>
              <a:off x="6767206" y="2907264"/>
              <a:ext cx="2484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7105204" y="2945498"/>
              <a:ext cx="11528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등록된 카드정보</a:t>
              </a:r>
              <a:r>
                <a:rPr lang="ko-KR" altLang="en-US" sz="11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80" name="직선 화살표 연결선 79"/>
            <p:cNvCxnSpPr/>
            <p:nvPr/>
          </p:nvCxnSpPr>
          <p:spPr>
            <a:xfrm>
              <a:off x="2753927" y="2894167"/>
              <a:ext cx="2484000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/>
            <p:nvPr/>
          </p:nvCxnSpPr>
          <p:spPr>
            <a:xfrm>
              <a:off x="2753927" y="2683750"/>
              <a:ext cx="1548000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/>
            <p:nvPr/>
          </p:nvCxnSpPr>
          <p:spPr>
            <a:xfrm>
              <a:off x="7700459" y="2683750"/>
              <a:ext cx="1548000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/>
            <p:nvPr/>
          </p:nvCxnSpPr>
          <p:spPr>
            <a:xfrm>
              <a:off x="4299923" y="1797631"/>
              <a:ext cx="3420000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128"/>
            <p:cNvCxnSpPr/>
            <p:nvPr/>
          </p:nvCxnSpPr>
          <p:spPr>
            <a:xfrm flipV="1">
              <a:off x="4311354" y="1797631"/>
              <a:ext cx="0" cy="900000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꺾인 연결선 128"/>
            <p:cNvCxnSpPr/>
            <p:nvPr/>
          </p:nvCxnSpPr>
          <p:spPr>
            <a:xfrm flipV="1">
              <a:off x="7713191" y="1797631"/>
              <a:ext cx="0" cy="900000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89976" y="2945498"/>
              <a:ext cx="242245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정보 전송 </a:t>
              </a:r>
              <a:endPara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28600" indent="-228600">
                <a:buAutoNum type="arabicPeriod"/>
              </a:pPr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출입문 정보 및 출입권한</a:t>
              </a:r>
              <a:r>
                <a:rPr lang="en-US" altLang="ko-KR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스케쥴</a:t>
              </a:r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등</a:t>
              </a:r>
              <a:endPara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정보 등록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807443" y="1484538"/>
              <a:ext cx="24016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</a:t>
              </a:r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정보 전송 </a:t>
              </a:r>
              <a:r>
                <a:rPr lang="en-US" altLang="ko-KR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지문 및 카드정보</a:t>
              </a:r>
              <a:r>
                <a:rPr lang="en-US" altLang="ko-KR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197232" y="2946714"/>
              <a:ext cx="7793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1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Wiegand</a:t>
              </a:r>
              <a:r>
                <a:rPr lang="en-US" altLang="ko-KR" sz="1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6361750" y="4439222"/>
            <a:ext cx="4863832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-. VIACS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사용자 등록 시 입력한 정보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지문이나 카드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가지고 사용자 인증을 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하며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승인시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등록된 카드정보 전송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568" y="5703214"/>
            <a:ext cx="1022808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지문리더기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홍채 등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단말기 관리가 필요할 때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접근제한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일반사용자와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관리자로 구분해서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관리할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리더기의 설정 메뉴 진입 시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관리자의 승인절차를 거치게 되어있음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VIACS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지문리더기의 설정을 관리하지는 않음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 사용자 정보를 내려주는 역할만 함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꺾인 연결선 3"/>
          <p:cNvCxnSpPr>
            <a:stCxn id="36" idx="2"/>
            <a:endCxn id="79" idx="0"/>
          </p:cNvCxnSpPr>
          <p:nvPr/>
        </p:nvCxnSpPr>
        <p:spPr>
          <a:xfrm rot="5400000">
            <a:off x="4211453" y="2435678"/>
            <a:ext cx="916750" cy="30903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73" idx="2"/>
            <a:endCxn id="94" idx="0"/>
          </p:cNvCxnSpPr>
          <p:nvPr/>
        </p:nvCxnSpPr>
        <p:spPr>
          <a:xfrm rot="5400000">
            <a:off x="9035385" y="3323506"/>
            <a:ext cx="873997" cy="13574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63366"/>
              </p:ext>
            </p:extLst>
          </p:nvPr>
        </p:nvGraphicFramePr>
        <p:xfrm>
          <a:off x="1742204" y="4136373"/>
          <a:ext cx="9660182" cy="2278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026"/>
                <a:gridCol w="1380026"/>
                <a:gridCol w="1380026"/>
                <a:gridCol w="1380026"/>
                <a:gridCol w="1380026"/>
                <a:gridCol w="1380026"/>
                <a:gridCol w="1380026"/>
              </a:tblGrid>
              <a:tr h="265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지문리더기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스마트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지문리더기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블루투스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안면인식기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더미 리더기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모바일카드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리더기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스마트카드 리더기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더미 리더기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14635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079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지문</a:t>
                      </a:r>
                      <a:endParaRPr lang="en-US" altLang="ko-KR" sz="10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스마트카드</a:t>
                      </a:r>
                      <a:endParaRPr lang="en-US" altLang="ko-KR" sz="10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 </a:t>
                      </a:r>
                      <a:r>
                        <a:rPr lang="en-US" altLang="ko-KR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Mifare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 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지문</a:t>
                      </a:r>
                      <a:endParaRPr lang="en-US" altLang="ko-KR" sz="10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 </a:t>
                      </a:r>
                      <a:r>
                        <a:rPr lang="ko-KR" altLang="en-US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모바일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  </a:t>
                      </a:r>
                      <a:r>
                        <a:rPr lang="en-US" altLang="ko-KR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Mifare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안면</a:t>
                      </a:r>
                      <a:endParaRPr lang="en-US" altLang="ko-KR" sz="10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모바일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Mifare</a:t>
                      </a:r>
                      <a:r>
                        <a:rPr lang="en-US" altLang="ko-KR" sz="10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 </a:t>
                      </a:r>
                      <a:r>
                        <a:rPr lang="en-US" altLang="ko-KR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Mifare</a:t>
                      </a:r>
                      <a:r>
                        <a:rPr lang="en-US" altLang="ko-KR" sz="10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</a:t>
                      </a:r>
                      <a:endParaRPr lang="en-US" altLang="ko-KR" sz="10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 </a:t>
                      </a:r>
                      <a:r>
                        <a:rPr lang="ko-KR" altLang="en-US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모바일</a:t>
                      </a:r>
                      <a:endParaRPr lang="en-US" altLang="ko-KR" sz="10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(</a:t>
                      </a:r>
                      <a:r>
                        <a:rPr lang="ko-KR" altLang="en-US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&amp; NFC)</a:t>
                      </a:r>
                      <a:endParaRPr lang="en-US" altLang="ko-KR" sz="10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</a:t>
                      </a:r>
                      <a:r>
                        <a:rPr lang="en-US" altLang="ko-KR" sz="10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</a:t>
                      </a:r>
                      <a:r>
                        <a:rPr lang="en-US" altLang="ko-KR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Mifare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</a:t>
                      </a:r>
                      <a:r>
                        <a:rPr lang="en-US" altLang="ko-KR" sz="10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스마트카드</a:t>
                      </a:r>
                      <a:endParaRPr lang="en-US" altLang="ko-KR" sz="10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 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SAM 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보안적용</a:t>
                      </a:r>
                      <a:endParaRPr lang="en-US" altLang="ko-KR" sz="10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 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Mifare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 </a:t>
                      </a:r>
                      <a:r>
                        <a:rPr lang="en-US" altLang="ko-KR" sz="1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Mifare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</a:t>
                      </a:r>
                      <a:endParaRPr lang="ko-KR" altLang="en-US" sz="10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en-US" altLang="ko-KR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 RS485</a:t>
                      </a:r>
                      <a:r>
                        <a:rPr lang="ko-KR" altLang="en-US" sz="1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지원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260130"/>
              </p:ext>
            </p:extLst>
          </p:nvPr>
        </p:nvGraphicFramePr>
        <p:xfrm>
          <a:off x="1754161" y="1288068"/>
          <a:ext cx="9705533" cy="233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982"/>
                <a:gridCol w="1601982"/>
                <a:gridCol w="1979531"/>
                <a:gridCol w="3093326"/>
                <a:gridCol w="1428712"/>
              </a:tblGrid>
              <a:tr h="2659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컨트롤러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(ACU)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컨트롤러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랙타입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컨트롤러</a:t>
                      </a:r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(ACU)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I/O 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컨트롤러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156866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0232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금속 </a:t>
                      </a:r>
                      <a:r>
                        <a:rPr lang="ko-KR" altLang="en-US" sz="11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함체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플라스틱 </a:t>
                      </a:r>
                      <a:r>
                        <a:rPr lang="ko-KR" altLang="en-US" sz="11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함체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라인이 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UTP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연결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19” </a:t>
                      </a:r>
                      <a:r>
                        <a:rPr lang="ko-KR" altLang="en-US" sz="11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랙타입용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 Master 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</a:t>
                      </a: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Slave 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연결은 </a:t>
                      </a: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RS485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통신</a:t>
                      </a:r>
                      <a:endParaRPr lang="en-US" altLang="ko-KR" sz="1100" baseline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 Master 1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대에 최대 </a:t>
                      </a: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 </a:t>
                      </a: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Slave 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연결가능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RS485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지원 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리더기 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496348" y="287864"/>
            <a:ext cx="3078056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</a:t>
            </a:r>
            <a:r>
              <a:rPr lang="ko-KR" altLang="en-US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제품 소개 </a:t>
            </a:r>
            <a:endParaRPr lang="en-US" altLang="ko-KR" sz="2000" b="1" spc="-150" dirty="0" smtClean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220" y="1288068"/>
            <a:ext cx="79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ACU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56" y="1726755"/>
            <a:ext cx="1125025" cy="112502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0917" r="25183" b="23779"/>
          <a:stretch/>
        </p:blipFill>
        <p:spPr>
          <a:xfrm rot="10800000">
            <a:off x="3750358" y="1775349"/>
            <a:ext cx="796282" cy="1050773"/>
          </a:xfrm>
          <a:prstGeom prst="rect">
            <a:avLst/>
          </a:prstGeom>
        </p:spPr>
      </p:pic>
      <p:pic>
        <p:nvPicPr>
          <p:cNvPr id="63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B24D4E2F-61EB-46FD-BAFA-CEB2E260F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80" y="1909780"/>
            <a:ext cx="1201681" cy="84781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503768" y="2845031"/>
            <a:ext cx="731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Master</a:t>
            </a: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844671" y="2843142"/>
            <a:ext cx="636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Slave</a:t>
            </a:r>
            <a:endParaRPr lang="ko-KR" altLang="en-US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0643" y="4101706"/>
            <a:ext cx="87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리더기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895" y="2079130"/>
            <a:ext cx="930778" cy="43068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990606" y="4550059"/>
            <a:ext cx="9055324" cy="1165199"/>
            <a:chOff x="2213028" y="4480704"/>
            <a:chExt cx="9055324" cy="116519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614893">
              <a:off x="2081634" y="4612098"/>
              <a:ext cx="1160471" cy="897683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3664405" y="4483619"/>
              <a:ext cx="771569" cy="1154640"/>
              <a:chOff x="3664405" y="4483619"/>
              <a:chExt cx="771569" cy="1154640"/>
            </a:xfrm>
          </p:grpSpPr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64405" y="4483619"/>
                <a:ext cx="771569" cy="1154640"/>
              </a:xfrm>
              <a:prstGeom prst="rect">
                <a:avLst/>
              </a:prstGeom>
            </p:spPr>
          </p:pic>
          <p:sp>
            <p:nvSpPr>
              <p:cNvPr id="73" name="자유형 72"/>
              <p:cNvSpPr/>
              <p:nvPr/>
            </p:nvSpPr>
            <p:spPr>
              <a:xfrm>
                <a:off x="4078261" y="4555350"/>
                <a:ext cx="198147" cy="67789"/>
              </a:xfrm>
              <a:custGeom>
                <a:avLst/>
                <a:gdLst>
                  <a:gd name="connsiteX0" fmla="*/ 0 w 784860"/>
                  <a:gd name="connsiteY0" fmla="*/ 0 h 342900"/>
                  <a:gd name="connsiteX1" fmla="*/ 784860 w 784860"/>
                  <a:gd name="connsiteY1" fmla="*/ 129540 h 342900"/>
                  <a:gd name="connsiteX2" fmla="*/ 777240 w 784860"/>
                  <a:gd name="connsiteY2" fmla="*/ 342900 h 342900"/>
                  <a:gd name="connsiteX3" fmla="*/ 0 w 784860"/>
                  <a:gd name="connsiteY3" fmla="*/ 251460 h 342900"/>
                  <a:gd name="connsiteX4" fmla="*/ 0 w 784860"/>
                  <a:gd name="connsiteY4" fmla="*/ 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4860" h="342900">
                    <a:moveTo>
                      <a:pt x="0" y="0"/>
                    </a:moveTo>
                    <a:lnTo>
                      <a:pt x="784860" y="129540"/>
                    </a:lnTo>
                    <a:lnTo>
                      <a:pt x="777240" y="342900"/>
                    </a:lnTo>
                    <a:lnTo>
                      <a:pt x="0" y="251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55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07296" y="4555350"/>
              <a:ext cx="757962" cy="1036276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1247" y="4599259"/>
              <a:ext cx="657550" cy="975146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33430" y="4555350"/>
              <a:ext cx="655723" cy="1036276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98792" y="4556212"/>
              <a:ext cx="669560" cy="1089691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66315" y="4514701"/>
              <a:ext cx="535354" cy="1115320"/>
            </a:xfrm>
            <a:prstGeom prst="rect">
              <a:avLst/>
            </a:prstGeom>
          </p:spPr>
        </p:pic>
      </p:grp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0917" r="25183" b="23779"/>
          <a:stretch/>
        </p:blipFill>
        <p:spPr>
          <a:xfrm rot="10800000">
            <a:off x="7471622" y="1775350"/>
            <a:ext cx="796282" cy="1050773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20917" r="25183" b="23779"/>
          <a:stretch/>
        </p:blipFill>
        <p:spPr>
          <a:xfrm rot="10800000">
            <a:off x="8764639" y="1775350"/>
            <a:ext cx="796282" cy="105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496347" y="287864"/>
            <a:ext cx="4415018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3-1. GIT </a:t>
            </a:r>
            <a:r>
              <a:rPr lang="ko-KR" altLang="en-US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제품 소개</a:t>
            </a:r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_</a:t>
            </a:r>
            <a:r>
              <a:rPr lang="ko-KR" altLang="en-US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카드 리더기 </a:t>
            </a:r>
            <a:endParaRPr lang="en-US" altLang="ko-KR" sz="2000" b="1" spc="-15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82897" y="1407366"/>
            <a:ext cx="933242" cy="1367561"/>
            <a:chOff x="1168935" y="1988381"/>
            <a:chExt cx="1174791" cy="1782341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FC67A978-DB39-4D2E-BC29-BFC59E42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935" y="1988381"/>
              <a:ext cx="1174791" cy="178234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56273" y="2805361"/>
              <a:ext cx="755020" cy="441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ACU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96292" y="1615824"/>
            <a:ext cx="1065581" cy="1003898"/>
            <a:chOff x="489977" y="2174840"/>
            <a:chExt cx="2515972" cy="1948218"/>
          </a:xfrm>
        </p:grpSpPr>
        <p:sp>
          <p:nvSpPr>
            <p:cNvPr id="7" name="object 24"/>
            <p:cNvSpPr/>
            <p:nvPr/>
          </p:nvSpPr>
          <p:spPr>
            <a:xfrm>
              <a:off x="489977" y="3407439"/>
              <a:ext cx="2515972" cy="7156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object 25"/>
            <p:cNvSpPr/>
            <p:nvPr/>
          </p:nvSpPr>
          <p:spPr>
            <a:xfrm>
              <a:off x="705017" y="2174840"/>
              <a:ext cx="2085907" cy="12901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9" name="꺾인 연결선 128"/>
          <p:cNvCxnSpPr/>
          <p:nvPr/>
        </p:nvCxnSpPr>
        <p:spPr>
          <a:xfrm flipH="1" flipV="1">
            <a:off x="2162650" y="2141530"/>
            <a:ext cx="1944000" cy="0"/>
          </a:xfrm>
          <a:prstGeom prst="straightConnector1">
            <a:avLst/>
          </a:prstGeom>
          <a:ln w="25400">
            <a:solidFill>
              <a:srgbClr val="0070C0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128"/>
          <p:cNvCxnSpPr/>
          <p:nvPr/>
        </p:nvCxnSpPr>
        <p:spPr>
          <a:xfrm flipH="1">
            <a:off x="5254645" y="2164276"/>
            <a:ext cx="22383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9749" y="2680213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출입통제관리 프로그램</a:t>
            </a:r>
            <a:r>
              <a:rPr lang="en-US" altLang="ko-KR" sz="11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1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8882" y="184162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TCP/IP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35529" y="1841619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21471" y="2218066"/>
            <a:ext cx="1694827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자리로 </a:t>
            </a:r>
            <a:r>
              <a:rPr lang="ko-KR" altLang="en-US" sz="9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카드값이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전송됨 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383" y="1484917"/>
            <a:ext cx="908533" cy="128295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49698" y="2923441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&lt;RF</a:t>
            </a:r>
            <a:r>
              <a:rPr lang="ko-KR" altLang="en-US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리더기</a:t>
            </a:r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8032" y="1666454"/>
            <a:ext cx="1362482" cy="950152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>
            <a:off x="8808302" y="2129044"/>
            <a:ext cx="64418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900514" y="2385846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13.56Mhz</a:t>
            </a:r>
            <a:endParaRPr lang="ko-KR" alt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9788350" y="2923440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&lt;RF</a:t>
            </a:r>
            <a:r>
              <a:rPr lang="ko-KR" altLang="en-US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</a:t>
            </a:r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3366" y="1032493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 </a:t>
            </a:r>
            <a:r>
              <a:rPr lang="en-US" altLang="ko-KR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RF</a:t>
            </a:r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카드 리더기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182897" y="3963834"/>
            <a:ext cx="933242" cy="1367561"/>
            <a:chOff x="1168935" y="1988381"/>
            <a:chExt cx="1174791" cy="1782341"/>
          </a:xfrm>
        </p:grpSpPr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FC67A978-DB39-4D2E-BC29-BFC59E42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935" y="1988381"/>
              <a:ext cx="1174791" cy="178234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56273" y="2805361"/>
              <a:ext cx="755020" cy="441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ACU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96292" y="4172292"/>
            <a:ext cx="1065581" cy="1003898"/>
            <a:chOff x="489977" y="2174840"/>
            <a:chExt cx="2515972" cy="1948218"/>
          </a:xfrm>
        </p:grpSpPr>
        <p:sp>
          <p:nvSpPr>
            <p:cNvPr id="26" name="object 24"/>
            <p:cNvSpPr/>
            <p:nvPr/>
          </p:nvSpPr>
          <p:spPr>
            <a:xfrm>
              <a:off x="489977" y="3407439"/>
              <a:ext cx="2515972" cy="7156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object 25"/>
            <p:cNvSpPr/>
            <p:nvPr/>
          </p:nvSpPr>
          <p:spPr>
            <a:xfrm>
              <a:off x="705017" y="2174840"/>
              <a:ext cx="2085907" cy="12901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8" name="꺾인 연결선 128"/>
          <p:cNvCxnSpPr/>
          <p:nvPr/>
        </p:nvCxnSpPr>
        <p:spPr>
          <a:xfrm flipH="1" flipV="1">
            <a:off x="2162650" y="4697998"/>
            <a:ext cx="1944000" cy="0"/>
          </a:xfrm>
          <a:prstGeom prst="straightConnector1">
            <a:avLst/>
          </a:prstGeom>
          <a:ln w="25400">
            <a:solidFill>
              <a:srgbClr val="0070C0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128"/>
          <p:cNvCxnSpPr/>
          <p:nvPr/>
        </p:nvCxnSpPr>
        <p:spPr>
          <a:xfrm flipH="1">
            <a:off x="5254645" y="4720744"/>
            <a:ext cx="22383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9749" y="5236681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출입통제관리 프로그램</a:t>
            </a:r>
            <a:r>
              <a:rPr lang="en-US" altLang="ko-KR" sz="11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1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8882" y="439808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TCP/IP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35529" y="4398087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21471" y="4766296"/>
            <a:ext cx="1694827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16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자리로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카드값이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전송됨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66167" y="5458518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스마트리더기</a:t>
            </a:r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408217" y="4644308"/>
            <a:ext cx="29140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185301" y="5066378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13.56Mhz</a:t>
            </a:r>
            <a:endParaRPr lang="ko-KR" alt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9961882" y="5460791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스마트카드</a:t>
            </a:r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3366" y="358896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 스마트카드 리더기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763" y="5787123"/>
            <a:ext cx="7769520" cy="8771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*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스마트카드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 1. IC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칩이 달린 스마트카드는 승인을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위해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128Bit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이상의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암호화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알고리즘을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사용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암호화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기능을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구현함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.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 2.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무선주파수를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이용한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비접촉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방식으로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인증거리가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10~20mm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내외로 짧고 인식 시간이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2~3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초 소요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object 310"/>
          <p:cNvSpPr/>
          <p:nvPr/>
        </p:nvSpPr>
        <p:spPr>
          <a:xfrm rot="3391250">
            <a:off x="8259241" y="4271975"/>
            <a:ext cx="1143045" cy="9507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 anchor="ctr"/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105" y="4176158"/>
            <a:ext cx="703556" cy="1111869"/>
          </a:xfrm>
          <a:prstGeom prst="rect">
            <a:avLst/>
          </a:prstGeom>
        </p:spPr>
      </p:pic>
      <p:grpSp>
        <p:nvGrpSpPr>
          <p:cNvPr id="50" name="object 10"/>
          <p:cNvGrpSpPr/>
          <p:nvPr/>
        </p:nvGrpSpPr>
        <p:grpSpPr>
          <a:xfrm>
            <a:off x="9788350" y="4257087"/>
            <a:ext cx="1396951" cy="968600"/>
            <a:chOff x="613817" y="2606377"/>
            <a:chExt cx="2552781" cy="1627364"/>
          </a:xfrm>
        </p:grpSpPr>
        <p:sp>
          <p:nvSpPr>
            <p:cNvPr id="51" name="object 11"/>
            <p:cNvSpPr/>
            <p:nvPr/>
          </p:nvSpPr>
          <p:spPr>
            <a:xfrm>
              <a:off x="652633" y="2650051"/>
              <a:ext cx="2513965" cy="1583690"/>
            </a:xfrm>
            <a:custGeom>
              <a:avLst/>
              <a:gdLst/>
              <a:ahLst/>
              <a:cxnLst/>
              <a:rect l="l" t="t" r="r" b="b"/>
              <a:pathLst>
                <a:path w="2513965" h="1583689">
                  <a:moveTo>
                    <a:pt x="2423172" y="0"/>
                  </a:moveTo>
                  <a:lnTo>
                    <a:pt x="90462" y="0"/>
                  </a:lnTo>
                  <a:lnTo>
                    <a:pt x="55265" y="7125"/>
                  </a:lnTo>
                  <a:lnTo>
                    <a:pt x="26509" y="26546"/>
                  </a:lnTo>
                  <a:lnTo>
                    <a:pt x="7114" y="55324"/>
                  </a:lnTo>
                  <a:lnTo>
                    <a:pt x="0" y="90525"/>
                  </a:lnTo>
                  <a:lnTo>
                    <a:pt x="0" y="1493062"/>
                  </a:lnTo>
                  <a:lnTo>
                    <a:pt x="7114" y="1528301"/>
                  </a:lnTo>
                  <a:lnTo>
                    <a:pt x="26509" y="1557075"/>
                  </a:lnTo>
                  <a:lnTo>
                    <a:pt x="55265" y="1576475"/>
                  </a:lnTo>
                  <a:lnTo>
                    <a:pt x="90462" y="1583588"/>
                  </a:lnTo>
                  <a:lnTo>
                    <a:pt x="2423172" y="1583588"/>
                  </a:lnTo>
                  <a:lnTo>
                    <a:pt x="2458330" y="1576475"/>
                  </a:lnTo>
                  <a:lnTo>
                    <a:pt x="2487063" y="1557075"/>
                  </a:lnTo>
                  <a:lnTo>
                    <a:pt x="2506447" y="1528301"/>
                  </a:lnTo>
                  <a:lnTo>
                    <a:pt x="2513558" y="1493062"/>
                  </a:lnTo>
                  <a:lnTo>
                    <a:pt x="2513558" y="90525"/>
                  </a:lnTo>
                  <a:lnTo>
                    <a:pt x="2506447" y="55324"/>
                  </a:lnTo>
                  <a:lnTo>
                    <a:pt x="2487063" y="26546"/>
                  </a:lnTo>
                  <a:lnTo>
                    <a:pt x="2458330" y="7125"/>
                  </a:lnTo>
                  <a:lnTo>
                    <a:pt x="2423172" y="0"/>
                  </a:lnTo>
                  <a:close/>
                </a:path>
              </a:pathLst>
            </a:custGeom>
            <a:solidFill>
              <a:srgbClr val="9797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2"/>
            <p:cNvSpPr/>
            <p:nvPr/>
          </p:nvSpPr>
          <p:spPr>
            <a:xfrm>
              <a:off x="613817" y="2606377"/>
              <a:ext cx="2513965" cy="1583691"/>
            </a:xfrm>
            <a:custGeom>
              <a:avLst/>
              <a:gdLst/>
              <a:ahLst/>
              <a:cxnLst/>
              <a:rect l="l" t="t" r="r" b="b"/>
              <a:pathLst>
                <a:path w="2513965" h="1583689">
                  <a:moveTo>
                    <a:pt x="2423096" y="0"/>
                  </a:moveTo>
                  <a:lnTo>
                    <a:pt x="90462" y="0"/>
                  </a:lnTo>
                  <a:lnTo>
                    <a:pt x="55233" y="7114"/>
                  </a:lnTo>
                  <a:lnTo>
                    <a:pt x="26481" y="26519"/>
                  </a:lnTo>
                  <a:lnTo>
                    <a:pt x="7103" y="55308"/>
                  </a:lnTo>
                  <a:lnTo>
                    <a:pt x="0" y="90576"/>
                  </a:lnTo>
                  <a:lnTo>
                    <a:pt x="0" y="1492986"/>
                  </a:lnTo>
                  <a:lnTo>
                    <a:pt x="7103" y="1528265"/>
                  </a:lnTo>
                  <a:lnTo>
                    <a:pt x="26481" y="1557067"/>
                  </a:lnTo>
                  <a:lnTo>
                    <a:pt x="55233" y="1576482"/>
                  </a:lnTo>
                  <a:lnTo>
                    <a:pt x="90462" y="1583601"/>
                  </a:lnTo>
                  <a:lnTo>
                    <a:pt x="2423096" y="1583601"/>
                  </a:lnTo>
                  <a:lnTo>
                    <a:pt x="2458308" y="1576482"/>
                  </a:lnTo>
                  <a:lnTo>
                    <a:pt x="2487048" y="1557067"/>
                  </a:lnTo>
                  <a:lnTo>
                    <a:pt x="2506419" y="1528265"/>
                  </a:lnTo>
                  <a:lnTo>
                    <a:pt x="2513520" y="1492986"/>
                  </a:lnTo>
                  <a:lnTo>
                    <a:pt x="2513520" y="90576"/>
                  </a:lnTo>
                  <a:lnTo>
                    <a:pt x="2506419" y="55308"/>
                  </a:lnTo>
                  <a:lnTo>
                    <a:pt x="2487048" y="26519"/>
                  </a:lnTo>
                  <a:lnTo>
                    <a:pt x="2458308" y="7114"/>
                  </a:lnTo>
                  <a:lnTo>
                    <a:pt x="2423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3"/>
            <p:cNvSpPr/>
            <p:nvPr/>
          </p:nvSpPr>
          <p:spPr>
            <a:xfrm>
              <a:off x="613817" y="2606377"/>
              <a:ext cx="2513965" cy="1583690"/>
            </a:xfrm>
            <a:custGeom>
              <a:avLst/>
              <a:gdLst/>
              <a:ahLst/>
              <a:cxnLst/>
              <a:rect l="l" t="t" r="r" b="b"/>
              <a:pathLst>
                <a:path w="2513965" h="1583689">
                  <a:moveTo>
                    <a:pt x="2513520" y="1492986"/>
                  </a:moveTo>
                  <a:lnTo>
                    <a:pt x="2506419" y="1528265"/>
                  </a:lnTo>
                  <a:lnTo>
                    <a:pt x="2487048" y="1557067"/>
                  </a:lnTo>
                  <a:lnTo>
                    <a:pt x="2458308" y="1576482"/>
                  </a:lnTo>
                  <a:lnTo>
                    <a:pt x="2423096" y="1583601"/>
                  </a:lnTo>
                  <a:lnTo>
                    <a:pt x="90462" y="1583601"/>
                  </a:lnTo>
                  <a:lnTo>
                    <a:pt x="55233" y="1576482"/>
                  </a:lnTo>
                  <a:lnTo>
                    <a:pt x="26481" y="1557067"/>
                  </a:lnTo>
                  <a:lnTo>
                    <a:pt x="7103" y="1528265"/>
                  </a:lnTo>
                  <a:lnTo>
                    <a:pt x="0" y="1492986"/>
                  </a:lnTo>
                  <a:lnTo>
                    <a:pt x="0" y="90576"/>
                  </a:lnTo>
                  <a:lnTo>
                    <a:pt x="7103" y="55308"/>
                  </a:lnTo>
                  <a:lnTo>
                    <a:pt x="26481" y="26519"/>
                  </a:lnTo>
                  <a:lnTo>
                    <a:pt x="55233" y="7114"/>
                  </a:lnTo>
                  <a:lnTo>
                    <a:pt x="90462" y="0"/>
                  </a:lnTo>
                  <a:lnTo>
                    <a:pt x="2423096" y="0"/>
                  </a:lnTo>
                  <a:lnTo>
                    <a:pt x="2458308" y="7114"/>
                  </a:lnTo>
                  <a:lnTo>
                    <a:pt x="2487048" y="26519"/>
                  </a:lnTo>
                  <a:lnTo>
                    <a:pt x="2506419" y="55308"/>
                  </a:lnTo>
                  <a:lnTo>
                    <a:pt x="2513520" y="90576"/>
                  </a:lnTo>
                  <a:lnTo>
                    <a:pt x="2513520" y="1492986"/>
                  </a:lnTo>
                  <a:close/>
                </a:path>
              </a:pathLst>
            </a:custGeom>
            <a:ln w="8585">
              <a:solidFill>
                <a:srgbClr val="221E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900" y="3041917"/>
              <a:ext cx="399834" cy="399935"/>
            </a:xfrm>
            <a:prstGeom prst="rect">
              <a:avLst/>
            </a:prstGeom>
          </p:spPr>
        </p:pic>
        <p:sp>
          <p:nvSpPr>
            <p:cNvPr id="55" name="object 15"/>
            <p:cNvSpPr/>
            <p:nvPr/>
          </p:nvSpPr>
          <p:spPr>
            <a:xfrm>
              <a:off x="754907" y="3120019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2189" y="0"/>
                  </a:lnTo>
                </a:path>
              </a:pathLst>
            </a:custGeom>
            <a:ln w="4699">
              <a:solidFill>
                <a:srgbClr val="0F0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6"/>
            <p:cNvSpPr/>
            <p:nvPr/>
          </p:nvSpPr>
          <p:spPr>
            <a:xfrm>
              <a:off x="754907" y="3222915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2189" y="0"/>
                  </a:lnTo>
                </a:path>
              </a:pathLst>
            </a:custGeom>
            <a:ln w="4699">
              <a:solidFill>
                <a:srgbClr val="0F0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7"/>
            <p:cNvSpPr/>
            <p:nvPr/>
          </p:nvSpPr>
          <p:spPr>
            <a:xfrm>
              <a:off x="754907" y="3325793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2189" y="0"/>
                  </a:lnTo>
                </a:path>
              </a:pathLst>
            </a:custGeom>
            <a:ln w="4699">
              <a:solidFill>
                <a:srgbClr val="0F0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8"/>
            <p:cNvSpPr/>
            <p:nvPr/>
          </p:nvSpPr>
          <p:spPr>
            <a:xfrm>
              <a:off x="1014202" y="3120019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2189" y="0"/>
                  </a:lnTo>
                </a:path>
              </a:pathLst>
            </a:custGeom>
            <a:ln w="4699">
              <a:solidFill>
                <a:srgbClr val="0F0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9"/>
            <p:cNvSpPr/>
            <p:nvPr/>
          </p:nvSpPr>
          <p:spPr>
            <a:xfrm>
              <a:off x="1014202" y="3222915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2189" y="0"/>
                  </a:lnTo>
                </a:path>
              </a:pathLst>
            </a:custGeom>
            <a:ln w="4699">
              <a:solidFill>
                <a:srgbClr val="0F0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0"/>
            <p:cNvSpPr/>
            <p:nvPr/>
          </p:nvSpPr>
          <p:spPr>
            <a:xfrm>
              <a:off x="1014202" y="3325793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2189" y="0"/>
                  </a:lnTo>
                </a:path>
              </a:pathLst>
            </a:custGeom>
            <a:ln w="4699">
              <a:solidFill>
                <a:srgbClr val="0F0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1"/>
            <p:cNvSpPr/>
            <p:nvPr/>
          </p:nvSpPr>
          <p:spPr>
            <a:xfrm>
              <a:off x="897100" y="3120019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0" y="0"/>
                  </a:moveTo>
                  <a:lnTo>
                    <a:pt x="0" y="321830"/>
                  </a:lnTo>
                </a:path>
              </a:pathLst>
            </a:custGeom>
            <a:ln w="4699">
              <a:solidFill>
                <a:srgbClr val="0F0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2"/>
            <p:cNvSpPr/>
            <p:nvPr/>
          </p:nvSpPr>
          <p:spPr>
            <a:xfrm>
              <a:off x="1011932" y="3042294"/>
              <a:ext cx="0" cy="283845"/>
            </a:xfrm>
            <a:custGeom>
              <a:avLst/>
              <a:gdLst/>
              <a:ahLst/>
              <a:cxnLst/>
              <a:rect l="l" t="t" r="r" b="b"/>
              <a:pathLst>
                <a:path h="283845">
                  <a:moveTo>
                    <a:pt x="0" y="0"/>
                  </a:moveTo>
                  <a:lnTo>
                    <a:pt x="0" y="283502"/>
                  </a:lnTo>
                </a:path>
              </a:pathLst>
            </a:custGeom>
            <a:ln w="4699">
              <a:solidFill>
                <a:srgbClr val="0F0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9186994" y="3564626"/>
            <a:ext cx="357898" cy="561900"/>
          </a:xfrm>
          <a:prstGeom prst="rect">
            <a:avLst/>
          </a:prstGeom>
        </p:spPr>
      </p:pic>
      <p:cxnSp>
        <p:nvCxnSpPr>
          <p:cNvPr id="64" name="직선 화살표 연결선 63"/>
          <p:cNvCxnSpPr/>
          <p:nvPr/>
        </p:nvCxnSpPr>
        <p:spPr>
          <a:xfrm flipV="1">
            <a:off x="9427774" y="4807438"/>
            <a:ext cx="276398" cy="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63" idx="0"/>
          </p:cNvCxnSpPr>
          <p:nvPr/>
        </p:nvCxnSpPr>
        <p:spPr>
          <a:xfrm rot="10800000" flipV="1">
            <a:off x="8808303" y="3845576"/>
            <a:ext cx="276691" cy="32671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711690" y="3607827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92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925" y="3989467"/>
            <a:ext cx="839366" cy="757973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496348" y="287864"/>
            <a:ext cx="5350270" cy="40011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3-2. </a:t>
            </a: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GIT </a:t>
            </a:r>
            <a:r>
              <a:rPr lang="ko-KR" altLang="en-US" sz="2000" b="1" spc="-150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제품 소개</a:t>
            </a:r>
            <a:r>
              <a:rPr lang="en-US" altLang="ko-KR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_</a:t>
            </a:r>
            <a:r>
              <a:rPr lang="ko-KR" altLang="en-US" sz="2000" b="1" spc="-150" dirty="0" err="1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모바일</a:t>
            </a:r>
            <a:r>
              <a:rPr lang="ko-KR" altLang="en-US" sz="2000" b="1" spc="-150" dirty="0" smtClean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 카드 </a:t>
            </a:r>
            <a:r>
              <a:rPr lang="ko-KR" altLang="en-US" sz="2000" b="1" spc="-150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</a:rPr>
              <a:t>리더기 </a:t>
            </a:r>
            <a:endParaRPr lang="en-US" altLang="ko-KR" sz="2000" b="1" spc="-15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71994" y="1577132"/>
            <a:ext cx="933242" cy="1367561"/>
            <a:chOff x="1168935" y="1988381"/>
            <a:chExt cx="1174791" cy="1782341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FC67A978-DB39-4D2E-BC29-BFC59E42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935" y="1988381"/>
              <a:ext cx="1174791" cy="178234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331236" y="2714792"/>
              <a:ext cx="755020" cy="441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ACU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85389" y="1785590"/>
            <a:ext cx="1065581" cy="1003898"/>
            <a:chOff x="489977" y="2174840"/>
            <a:chExt cx="2515972" cy="1948218"/>
          </a:xfrm>
        </p:grpSpPr>
        <p:sp>
          <p:nvSpPr>
            <p:cNvPr id="7" name="object 24"/>
            <p:cNvSpPr/>
            <p:nvPr/>
          </p:nvSpPr>
          <p:spPr>
            <a:xfrm>
              <a:off x="489977" y="3407439"/>
              <a:ext cx="2515972" cy="7156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object 25"/>
            <p:cNvSpPr/>
            <p:nvPr/>
          </p:nvSpPr>
          <p:spPr>
            <a:xfrm>
              <a:off x="705017" y="2174840"/>
              <a:ext cx="2085907" cy="12901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 anchor="ctr"/>
            <a:lstStyle>
              <a:defPPr>
                <a:defRPr lang="ko-KR"/>
              </a:defPPr>
              <a:lvl1pPr marL="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784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569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9353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9138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89225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87070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84916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82761" algn="l" defTabSz="995690" rtl="0" eaLnBrk="1" latinLnBrk="1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9" name="꺾인 연결선 128"/>
          <p:cNvCxnSpPr/>
          <p:nvPr/>
        </p:nvCxnSpPr>
        <p:spPr>
          <a:xfrm flipH="1" flipV="1">
            <a:off x="2551747" y="2311296"/>
            <a:ext cx="1944000" cy="0"/>
          </a:xfrm>
          <a:prstGeom prst="straightConnector1">
            <a:avLst/>
          </a:prstGeom>
          <a:ln w="25400">
            <a:solidFill>
              <a:srgbClr val="0070C0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128"/>
          <p:cNvCxnSpPr/>
          <p:nvPr/>
        </p:nvCxnSpPr>
        <p:spPr>
          <a:xfrm flipH="1">
            <a:off x="5568326" y="2334042"/>
            <a:ext cx="22383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47979" y="201138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TCP/IP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07809" y="2011385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Wiegand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46618" y="2387832"/>
            <a:ext cx="1694827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16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자리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로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900" dirty="0" err="1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카드값이</a:t>
            </a:r>
            <a:r>
              <a:rPr lang="ko-KR" altLang="en-US" sz="9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 전송됨 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69990" y="1450296"/>
            <a:ext cx="1609178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모바일카드</a:t>
            </a:r>
            <a:r>
              <a:rPr lang="ko-KR" altLang="en-US" sz="11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리더기</a:t>
            </a:r>
            <a:r>
              <a:rPr lang="en-US" altLang="ko-KR" sz="1100" b="1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en-US" altLang="ko-KR" sz="11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388" y="1949105"/>
            <a:ext cx="645070" cy="9566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180" y="4500817"/>
            <a:ext cx="992381" cy="1408724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9328905" y="1872888"/>
            <a:ext cx="700206" cy="1049084"/>
            <a:chOff x="2080260" y="3431916"/>
            <a:chExt cx="3056181" cy="584060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80260" y="3431916"/>
              <a:ext cx="3056181" cy="5840607"/>
            </a:xfrm>
            <a:prstGeom prst="rect">
              <a:avLst/>
            </a:prstGeom>
          </p:spPr>
        </p:pic>
        <p:sp>
          <p:nvSpPr>
            <p:cNvPr id="20" name="자유형 19"/>
            <p:cNvSpPr/>
            <p:nvPr/>
          </p:nvSpPr>
          <p:spPr>
            <a:xfrm>
              <a:off x="3589020" y="3794760"/>
              <a:ext cx="784860" cy="342900"/>
            </a:xfrm>
            <a:custGeom>
              <a:avLst/>
              <a:gdLst>
                <a:gd name="connsiteX0" fmla="*/ 0 w 784860"/>
                <a:gd name="connsiteY0" fmla="*/ 0 h 342900"/>
                <a:gd name="connsiteX1" fmla="*/ 784860 w 784860"/>
                <a:gd name="connsiteY1" fmla="*/ 129540 h 342900"/>
                <a:gd name="connsiteX2" fmla="*/ 777240 w 784860"/>
                <a:gd name="connsiteY2" fmla="*/ 342900 h 342900"/>
                <a:gd name="connsiteX3" fmla="*/ 0 w 784860"/>
                <a:gd name="connsiteY3" fmla="*/ 251460 h 342900"/>
                <a:gd name="connsiteX4" fmla="*/ 0 w 784860"/>
                <a:gd name="connsiteY4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860" h="342900">
                  <a:moveTo>
                    <a:pt x="0" y="0"/>
                  </a:moveTo>
                  <a:lnTo>
                    <a:pt x="784860" y="129540"/>
                  </a:lnTo>
                  <a:lnTo>
                    <a:pt x="777240" y="342900"/>
                  </a:lnTo>
                  <a:lnTo>
                    <a:pt x="0" y="251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086481" y="3165294"/>
            <a:ext cx="1223412" cy="300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(Bluetooth &amp; NFC)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316187" y="3162528"/>
            <a:ext cx="835485" cy="300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Bluetooth)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9601" y="1906094"/>
            <a:ext cx="535354" cy="111532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294249" y="3162527"/>
            <a:ext cx="835485" cy="300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Bluetooth)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02166" y="3647086"/>
            <a:ext cx="6550191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모바일카드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(Bluetooth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NFC)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모바일카드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라이선스 발급 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1.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고객이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카드 필요 수량을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전달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2. GIT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수량만큼 라이선스를 발급하여 실행파일을 배포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3.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 현장에서 실행파일을 받아 출입통제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S/W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업로드 시킨다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4. S/W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라이선스가 성공적으로 등록되면 발급된 수량만큼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모바일카드를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 할 수 있다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카드 발급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1.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메일로 전송하면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메일의 링크를 통해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 및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발급까지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Self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진행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3366" y="113884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◆ </a:t>
            </a:r>
            <a:r>
              <a:rPr lang="ko-KR" altLang="en-US" sz="14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모바일카드</a:t>
            </a:r>
            <a:r>
              <a:rPr lang="ko-KR" altLang="en-US" sz="14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리더기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20036" y="2846896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1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출입통제관리 프로그램</a:t>
            </a:r>
            <a:r>
              <a:rPr lang="en-US" altLang="ko-KR" sz="11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1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1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948</Words>
  <Application>Microsoft Office PowerPoint</Application>
  <PresentationFormat>와이드스크린</PresentationFormat>
  <Paragraphs>191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KoPubWorld돋움체 Medium</vt:lpstr>
      <vt:lpstr>나눔스퀘어</vt:lpstr>
      <vt:lpstr>나눔스퀘어 Bold</vt:lpstr>
      <vt:lpstr>나눔스퀘어 ExtraBold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김대찬</dc:creator>
  <cp:lastModifiedBy>WD</cp:lastModifiedBy>
  <cp:revision>164</cp:revision>
  <dcterms:created xsi:type="dcterms:W3CDTF">2022-12-06T07:46:56Z</dcterms:created>
  <dcterms:modified xsi:type="dcterms:W3CDTF">2023-02-09T07:51:15Z</dcterms:modified>
</cp:coreProperties>
</file>